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2" r:id="rId8"/>
    <p:sldId id="261" r:id="rId9"/>
    <p:sldId id="269" r:id="rId10"/>
    <p:sldId id="263" r:id="rId11"/>
    <p:sldId id="267" r:id="rId12"/>
    <p:sldId id="271" r:id="rId13"/>
    <p:sldId id="272" r:id="rId14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0F4A03-5EC7-4038-B538-2479D7785C6C}" type="datetimeFigureOut">
              <a:rPr lang="ro-RO" smtClean="0"/>
              <a:pPr/>
              <a:t>18.11.2020</a:t>
            </a:fld>
            <a:endParaRPr lang="ro-RO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C6FBEA-A6B0-45D4-A769-83BC0283BB77}" type="slidenum">
              <a:rPr lang="ro-RO" smtClean="0"/>
              <a:pPr/>
              <a:t>‹#›</a:t>
            </a:fld>
            <a:endParaRPr lang="ro-RO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704088"/>
            <a:ext cx="8079432" cy="2580896"/>
          </a:xfrm>
        </p:spPr>
        <p:txBody>
          <a:bodyPr>
            <a:normAutofit/>
          </a:bodyPr>
          <a:lstStyle/>
          <a:p>
            <a:r>
              <a:rPr lang="ro-RO" sz="6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MANAGEMENTUL CONFLICTULUI</a:t>
            </a:r>
            <a:endParaRPr lang="ro-RO" sz="6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CE ESTE UN CONFLICT?</a:t>
            </a:r>
            <a:endParaRPr lang="ro-RO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o-RO" dirty="0" smtClean="0">
                <a:latin typeface="Arial Rounded MT Bold" pitchFamily="34" charset="0"/>
              </a:rPr>
              <a:t>   </a:t>
            </a:r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neînțelegere între oameni care poate fi rezultatul unei diferențe în ceea ce privește: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Ideile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Perspectivele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Prioritățile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Preferințele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Convingerile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Valorile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Scopurile</a:t>
            </a:r>
          </a:p>
          <a:p>
            <a:pPr>
              <a:buNone/>
            </a:pPr>
            <a:endParaRPr lang="ro-RO" dirty="0" smtClean="0">
              <a:latin typeface="Arial Rounded MT Bold" pitchFamily="34" charset="0"/>
            </a:endParaRPr>
          </a:p>
          <a:p>
            <a:endParaRPr lang="ro-RO" dirty="0" smtClean="0">
              <a:latin typeface="Arial Rounded MT Bold" pitchFamily="34" charset="0"/>
            </a:endParaRPr>
          </a:p>
          <a:p>
            <a:endParaRPr lang="ro-RO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000" dirty="0" smtClean="0">
                <a:latin typeface="Arial Black" pitchFamily="34" charset="0"/>
              </a:rPr>
              <a:t>Conflictele implică</a:t>
            </a:r>
            <a:endParaRPr lang="ro-RO" sz="4000" dirty="0">
              <a:latin typeface="Arial Black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Emoții- ce simți </a:t>
            </a:r>
            <a:r>
              <a:rPr lang="ro-RO" dirty="0">
                <a:latin typeface="Verdana" pitchFamily="34" charset="0"/>
                <a:ea typeface="Verdana" pitchFamily="34" charset="0"/>
                <a:cs typeface="Verdana" pitchFamily="34" charset="0"/>
              </a:rPr>
              <a:t>î</a:t>
            </a:r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 legătură cu acel lucru;</a:t>
            </a:r>
          </a:p>
          <a:p>
            <a:pPr>
              <a:buNone/>
            </a:pPr>
            <a:endParaRPr lang="ro-RO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Convingeri- ceea ce gândești cu privire la </a:t>
            </a:r>
          </a:p>
          <a:p>
            <a:pPr>
              <a:buNone/>
            </a:pPr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acel lucru;</a:t>
            </a:r>
          </a:p>
          <a:p>
            <a:pPr>
              <a:buNone/>
            </a:pPr>
            <a:endParaRPr lang="ro-RO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Comportament- cum te comporți față de ceilalți, cum te manifești;</a:t>
            </a:r>
            <a:endParaRPr lang="ro-RO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Efectele pozitive ale conflictelor</a:t>
            </a:r>
            <a:endParaRPr lang="ro-RO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o-R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Crește motivația pentru schimbare;</a:t>
            </a:r>
          </a:p>
          <a:p>
            <a:r>
              <a:rPr lang="ro-R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Imbunătățește identificarea problemelor și a soluțiilor;</a:t>
            </a:r>
          </a:p>
          <a:p>
            <a:r>
              <a:rPr lang="ro-R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Crește coeziunea unui grup după soluționarea comună a conflictelor;</a:t>
            </a:r>
          </a:p>
          <a:p>
            <a:r>
              <a:rPr lang="ro-R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Crește capacitatea de adaptare la realitate;</a:t>
            </a:r>
          </a:p>
          <a:p>
            <a:r>
              <a:rPr lang="ro-R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Oferă o oportunitate de cunoaștere și dezvoltare de deprinderi;</a:t>
            </a:r>
          </a:p>
          <a:p>
            <a:r>
              <a:rPr lang="ro-RO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Dezvoltă creativitatea.</a:t>
            </a:r>
            <a:endParaRPr lang="ro-RO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 descr="pe02097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615696"/>
            <a:ext cx="1944365" cy="14183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o-RO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Efectele negative ale conflictelor</a:t>
            </a:r>
            <a:endParaRPr lang="ro-RO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65064"/>
          </a:xfrm>
        </p:spPr>
        <p:txBody>
          <a:bodyPr>
            <a:noAutofit/>
          </a:bodyPr>
          <a:lstStyle/>
          <a:p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Scade dorința de implicare în activitate;</a:t>
            </a:r>
          </a:p>
          <a:p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Diminuează sentimentul de încredere în sine;</a:t>
            </a:r>
          </a:p>
          <a:p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Polarizează pozițiile și duce la formarea de coaliții;</a:t>
            </a:r>
          </a:p>
          <a:p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Dileme morale;</a:t>
            </a:r>
          </a:p>
          <a:p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Dificultăți în luarea deciziilor.</a:t>
            </a:r>
            <a:endParaRPr lang="ro-RO" sz="3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000" dirty="0" smtClean="0">
                <a:latin typeface="Arial Black" pitchFamily="34" charset="0"/>
              </a:rPr>
              <a:t>Mituri legate de conflicte</a:t>
            </a:r>
            <a:endParaRPr lang="ro-RO" sz="4000" dirty="0">
              <a:latin typeface="Arial Black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Conflictul se rezolvă de la sine, cu trecerea timpului;</a:t>
            </a:r>
          </a:p>
          <a:p>
            <a:pPr>
              <a:buNone/>
            </a:pPr>
            <a:endParaRPr lang="ro-RO" sz="3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Confruntarea cu o problemă sau într-o dispută este </a:t>
            </a:r>
            <a:r>
              <a:rPr lang="ro-RO" sz="3200" dirty="0">
                <a:latin typeface="Verdana" pitchFamily="34" charset="0"/>
                <a:ea typeface="Verdana" pitchFamily="34" charset="0"/>
                <a:cs typeface="Verdana" pitchFamily="34" charset="0"/>
              </a:rPr>
              <a:t>î</a:t>
            </a:r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ntotdeauna neplacută;</a:t>
            </a:r>
          </a:p>
          <a:p>
            <a:pPr>
              <a:buNone/>
            </a:pPr>
            <a:endParaRPr lang="ro-RO" sz="3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Prezența unui conflict este un semn de management prost al grupului.</a:t>
            </a:r>
          </a:p>
          <a:p>
            <a:pPr>
              <a:buNone/>
            </a:pPr>
            <a:endParaRPr lang="ro-R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Mituri legate de conflicte</a:t>
            </a:r>
            <a:endParaRPr lang="ro-RO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o-RO" sz="3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Conflictul este întotdeauna distructiv și negativ</a:t>
            </a:r>
          </a:p>
          <a:p>
            <a:pPr>
              <a:buNone/>
            </a:pPr>
            <a:endParaRPr lang="ro-RO" sz="35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sz="3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Într-un conflict cineva trebuie întotdeauna să piardă</a:t>
            </a:r>
          </a:p>
          <a:p>
            <a:pPr>
              <a:buNone/>
            </a:pPr>
            <a:endParaRPr lang="ro-RO" sz="35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sz="35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avea un conflict este un semn de slăbiciune și vulnerabilitate</a:t>
            </a:r>
          </a:p>
          <a:p>
            <a:pPr>
              <a:buNone/>
            </a:pPr>
            <a:endParaRPr lang="ro-R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Modalități de soluționare</a:t>
            </a:r>
            <a:endParaRPr lang="ro-RO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149927"/>
          </a:xfrm>
        </p:spPr>
        <p:txBody>
          <a:bodyPr>
            <a:normAutofit/>
          </a:bodyPr>
          <a:lstStyle/>
          <a:p>
            <a:r>
              <a:rPr lang="ro-RO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Câștig – Pierdere:     fie...fie</a:t>
            </a:r>
          </a:p>
          <a:p>
            <a:pPr>
              <a:buNone/>
            </a:pPr>
            <a:endParaRPr lang="ro-RO" sz="3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Pierdere – Pierdere: </a:t>
            </a:r>
            <a:r>
              <a:rPr lang="ro-RO" sz="3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compromisul</a:t>
            </a:r>
          </a:p>
          <a:p>
            <a:pPr>
              <a:buNone/>
            </a:pPr>
            <a:endParaRPr lang="ro-RO" sz="3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Câștig – Câștig: colaborare</a:t>
            </a:r>
          </a:p>
          <a:p>
            <a:pPr>
              <a:buNone/>
            </a:pPr>
            <a:endParaRPr lang="ro-RO" sz="3200" dirty="0">
              <a:latin typeface="Arial Rounded MT Bold" pitchFamily="34" charset="0"/>
            </a:endParaRPr>
          </a:p>
        </p:txBody>
      </p:sp>
      <p:pic>
        <p:nvPicPr>
          <p:cNvPr id="4" name="Picture 7" descr="bd06665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077072"/>
            <a:ext cx="1741487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5450"/>
            <a:ext cx="7772400" cy="641350"/>
          </a:xfrm>
          <a:noFill/>
          <a:ln/>
        </p:spPr>
        <p:txBody>
          <a:bodyPr/>
          <a:lstStyle/>
          <a:p>
            <a:r>
              <a:rPr lang="ro-RO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Stiluri de abordare a conflictelor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86935" y="6019800"/>
            <a:ext cx="6737865" cy="746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73A67-9DE6-4237-8B59-51E380B3FB11}" type="slidenum">
              <a:rPr lang="en-US"/>
              <a:pPr/>
              <a:t>9</a:t>
            </a:fld>
            <a:endParaRPr lang="en-US"/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2362200" y="1219200"/>
            <a:ext cx="2819400" cy="1905000"/>
          </a:xfrm>
          <a:prstGeom prst="rect">
            <a:avLst/>
          </a:prstGeom>
          <a:solidFill>
            <a:srgbClr val="8000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o-RO" sz="2000" dirty="0">
                <a:solidFill>
                  <a:schemeClr val="bg1"/>
                </a:solidFill>
                <a:latin typeface="Tahoma" charset="0"/>
              </a:rPr>
              <a:t>C</a:t>
            </a:r>
            <a:r>
              <a:rPr lang="ro-RO" sz="2000" dirty="0" smtClean="0">
                <a:solidFill>
                  <a:schemeClr val="bg1"/>
                </a:solidFill>
                <a:latin typeface="Tahoma" charset="0"/>
              </a:rPr>
              <a:t>ooperare</a:t>
            </a:r>
            <a:endParaRPr lang="en-US" sz="2000" dirty="0">
              <a:solidFill>
                <a:schemeClr val="bg1"/>
              </a:solidFill>
              <a:latin typeface="Tahoma" charset="0"/>
            </a:endParaRP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5181600" y="1219200"/>
            <a:ext cx="2819400" cy="1905000"/>
          </a:xfrm>
          <a:prstGeom prst="rect">
            <a:avLst/>
          </a:prstGeom>
          <a:solidFill>
            <a:srgbClr val="8000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o-RO" sz="2000" dirty="0" smtClean="0">
                <a:solidFill>
                  <a:schemeClr val="bg1"/>
                </a:solidFill>
                <a:latin typeface="Tahoma" charset="0"/>
              </a:rPr>
              <a:t>Cedare</a:t>
            </a:r>
            <a:endParaRPr lang="en-US" sz="2000" dirty="0">
              <a:solidFill>
                <a:schemeClr val="bg1"/>
              </a:solidFill>
              <a:latin typeface="Tahoma" charset="0"/>
            </a:endParaRPr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2362200" y="3124200"/>
            <a:ext cx="2819400" cy="1905000"/>
          </a:xfrm>
          <a:prstGeom prst="rect">
            <a:avLst/>
          </a:prstGeom>
          <a:solidFill>
            <a:srgbClr val="8000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000" dirty="0" err="1" smtClean="0">
                <a:solidFill>
                  <a:schemeClr val="bg1"/>
                </a:solidFill>
                <a:latin typeface="Tahoma" charset="0"/>
              </a:rPr>
              <a:t>Domina</a:t>
            </a:r>
            <a:r>
              <a:rPr lang="ro-RO" sz="2000" dirty="0" smtClean="0">
                <a:solidFill>
                  <a:schemeClr val="bg1"/>
                </a:solidFill>
                <a:latin typeface="Tahoma" charset="0"/>
              </a:rPr>
              <a:t>re</a:t>
            </a:r>
            <a:endParaRPr lang="en-US" sz="2000" dirty="0">
              <a:solidFill>
                <a:schemeClr val="bg1"/>
              </a:solidFill>
              <a:latin typeface="Tahoma" charset="0"/>
            </a:endParaRPr>
          </a:p>
        </p:txBody>
      </p:sp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5181600" y="3124200"/>
            <a:ext cx="2819400" cy="1905000"/>
          </a:xfrm>
          <a:prstGeom prst="rect">
            <a:avLst/>
          </a:prstGeom>
          <a:solidFill>
            <a:srgbClr val="800080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ro-RO" sz="2000" dirty="0">
                <a:solidFill>
                  <a:schemeClr val="bg1"/>
                </a:solidFill>
                <a:latin typeface="Tahoma" charset="0"/>
              </a:rPr>
              <a:t>E</a:t>
            </a:r>
            <a:r>
              <a:rPr lang="ro-RO" sz="2000" dirty="0" smtClean="0">
                <a:solidFill>
                  <a:schemeClr val="bg1"/>
                </a:solidFill>
                <a:latin typeface="Tahoma" charset="0"/>
              </a:rPr>
              <a:t>vitare</a:t>
            </a:r>
            <a:endParaRPr lang="en-US" sz="2000" dirty="0">
              <a:solidFill>
                <a:schemeClr val="bg1"/>
              </a:solidFill>
              <a:latin typeface="Tahoma" charset="0"/>
            </a:endParaRPr>
          </a:p>
        </p:txBody>
      </p:sp>
      <p:sp>
        <p:nvSpPr>
          <p:cNvPr id="95239" name="Oval 7"/>
          <p:cNvSpPr>
            <a:spLocks noChangeArrowheads="1"/>
          </p:cNvSpPr>
          <p:nvPr/>
        </p:nvSpPr>
        <p:spPr bwMode="auto">
          <a:xfrm>
            <a:off x="4267200" y="2133600"/>
            <a:ext cx="1905000" cy="1981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000" dirty="0" err="1" smtClean="0">
                <a:latin typeface="Tahoma" charset="0"/>
              </a:rPr>
              <a:t>Compromis</a:t>
            </a:r>
            <a:endParaRPr lang="en-US" sz="2000" dirty="0">
              <a:latin typeface="Tahoma" charset="0"/>
            </a:endParaRP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3321050" y="5021263"/>
            <a:ext cx="80663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o-RO" dirty="0" smtClean="0">
                <a:latin typeface="Tahoma" charset="0"/>
              </a:rPr>
              <a:t>ridicat</a:t>
            </a:r>
            <a:endParaRPr lang="en-US" dirty="0">
              <a:latin typeface="Tahoma" charset="0"/>
            </a:endParaRPr>
          </a:p>
        </p:txBody>
      </p:sp>
      <p:sp>
        <p:nvSpPr>
          <p:cNvPr id="95241" name="Text Box 9"/>
          <p:cNvSpPr txBox="1">
            <a:spLocks noChangeArrowheads="1"/>
          </p:cNvSpPr>
          <p:nvPr/>
        </p:nvSpPr>
        <p:spPr bwMode="auto">
          <a:xfrm>
            <a:off x="6248400" y="5021263"/>
            <a:ext cx="82266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o-RO" dirty="0" smtClean="0">
                <a:latin typeface="Tahoma" charset="0"/>
              </a:rPr>
              <a:t>scazut</a:t>
            </a:r>
            <a:endParaRPr lang="en-US" dirty="0">
              <a:latin typeface="Tahoma" charset="0"/>
            </a:endParaRPr>
          </a:p>
        </p:txBody>
      </p:sp>
      <p:sp>
        <p:nvSpPr>
          <p:cNvPr id="95242" name="Text Box 10"/>
          <p:cNvSpPr txBox="1">
            <a:spLocks noChangeArrowheads="1"/>
          </p:cNvSpPr>
          <p:nvPr/>
        </p:nvSpPr>
        <p:spPr bwMode="auto">
          <a:xfrm>
            <a:off x="1524000" y="1897063"/>
            <a:ext cx="80663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o-RO" dirty="0" smtClean="0">
                <a:latin typeface="Tahoma" charset="0"/>
              </a:rPr>
              <a:t>ridicat</a:t>
            </a:r>
            <a:endParaRPr lang="en-US" dirty="0">
              <a:latin typeface="Tahoma" charset="0"/>
            </a:endParaRPr>
          </a:p>
        </p:txBody>
      </p:sp>
      <p:sp>
        <p:nvSpPr>
          <p:cNvPr id="95243" name="Text Box 11"/>
          <p:cNvSpPr txBox="1">
            <a:spLocks noChangeArrowheads="1"/>
          </p:cNvSpPr>
          <p:nvPr/>
        </p:nvSpPr>
        <p:spPr bwMode="auto">
          <a:xfrm>
            <a:off x="1524000" y="3878263"/>
            <a:ext cx="822661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o-RO" dirty="0" smtClean="0">
                <a:latin typeface="Tahoma" charset="0"/>
              </a:rPr>
              <a:t>scazut</a:t>
            </a:r>
            <a:endParaRPr lang="en-US" dirty="0">
              <a:latin typeface="Tahoma" charset="0"/>
            </a:endParaRPr>
          </a:p>
        </p:txBody>
      </p:sp>
      <p:sp>
        <p:nvSpPr>
          <p:cNvPr id="95244" name="Text Box 12"/>
          <p:cNvSpPr txBox="1">
            <a:spLocks noChangeArrowheads="1"/>
          </p:cNvSpPr>
          <p:nvPr/>
        </p:nvSpPr>
        <p:spPr bwMode="auto">
          <a:xfrm rot="-5400000">
            <a:off x="-40997" y="3013353"/>
            <a:ext cx="282519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o-RO" dirty="0" smtClean="0">
                <a:latin typeface="Tahoma" charset="0"/>
              </a:rPr>
              <a:t>Preocupare fata de ceilalti</a:t>
            </a:r>
            <a:endParaRPr lang="en-US" dirty="0">
              <a:latin typeface="Tahoma" charset="0"/>
            </a:endParaRP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4038600" y="5478463"/>
            <a:ext cx="2592056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o-RO" dirty="0" smtClean="0">
                <a:latin typeface="Tahoma" charset="0"/>
              </a:rPr>
              <a:t>Preocupare fata de sine</a:t>
            </a:r>
            <a:endParaRPr lang="en-US" dirty="0">
              <a:latin typeface="Tahoma" charset="0"/>
            </a:endParaRPr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1066800" y="5943600"/>
            <a:ext cx="69500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200" dirty="0">
                <a:latin typeface="Times New Roman" pitchFamily="18" charset="0"/>
              </a:rPr>
              <a:t>Source: MA Rahim, “A Strategy for Managing Conflict in Complex Organizations, </a:t>
            </a:r>
            <a:r>
              <a:rPr lang="en-US" sz="1200" i="1" dirty="0">
                <a:latin typeface="Times New Roman" pitchFamily="18" charset="0"/>
              </a:rPr>
              <a:t>Human Relations</a:t>
            </a:r>
            <a:r>
              <a:rPr lang="en-US" sz="1200" dirty="0">
                <a:latin typeface="Times New Roman" pitchFamily="18" charset="0"/>
              </a:rPr>
              <a:t>, January 1985, p 84.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Principii de management al conflictelor</a:t>
            </a:r>
            <a:endParaRPr lang="ro-RO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Menținerea unei relații pozitive pe toată perioada conflictului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Diferențierea dintre persoană și comportament, focalizarea pe problemă și nu pe persoană, folosirea de termeni concreți, specifici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Evitarea învinovățirii, etichetării celeilalte persoane</a:t>
            </a: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Identificarea barierelor în rezolvarea conflictelor ( judecarea persoanei, căutarea de contraargumente, etc.)</a:t>
            </a:r>
          </a:p>
          <a:p>
            <a:pPr marL="0" indent="0">
              <a:buNone/>
            </a:pPr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(Băban, A. Consiliere educațională,2001)</a:t>
            </a:r>
            <a:endParaRPr lang="ro-RO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Ce ne ajută </a:t>
            </a:r>
            <a:r>
              <a:rPr lang="ro-RO" dirty="0">
                <a:latin typeface="Verdana" pitchFamily="34" charset="0"/>
                <a:ea typeface="Verdana" pitchFamily="34" charset="0"/>
                <a:cs typeface="Verdana" pitchFamily="34" charset="0"/>
              </a:rPr>
              <a:t>î</a:t>
            </a:r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 conflicte?</a:t>
            </a:r>
            <a:endParaRPr lang="ro-RO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Utilizarea mesajelor de tip EU</a:t>
            </a:r>
          </a:p>
          <a:p>
            <a:pPr>
              <a:buNone/>
            </a:pPr>
            <a:endParaRPr lang="ro-RO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Ascultarea activă</a:t>
            </a:r>
          </a:p>
          <a:p>
            <a:pPr>
              <a:buNone/>
            </a:pPr>
            <a:endParaRPr lang="ro-RO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Feedback eficient</a:t>
            </a:r>
          </a:p>
          <a:p>
            <a:pPr>
              <a:buNone/>
            </a:pPr>
            <a:endParaRPr lang="ro-RO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ro-RO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Utilizarea întrebărilor deschise</a:t>
            </a:r>
            <a:endParaRPr lang="ro-RO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Exemple de mesaje asertive</a:t>
            </a:r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vi-VN" dirty="0" smtClean="0"/>
              <a:t>„</a:t>
            </a:r>
            <a:r>
              <a:rPr lang="vi-VN" i="1" dirty="0" smtClean="0"/>
              <a:t>Când primesc observații de față cu copil / elevii mei mă simt foarte umilit, pentru că ei mă pot vedea într-o postură de subordonat mustrat. Aș dori să nu mai fiu pus într-o astfel de situație”.</a:t>
            </a:r>
            <a:endParaRPr lang="ro-RO" i="1" dirty="0" smtClean="0"/>
          </a:p>
          <a:p>
            <a:r>
              <a:rPr lang="vi-VN" i="1" dirty="0" smtClean="0"/>
              <a:t> </a:t>
            </a:r>
            <a:r>
              <a:rPr lang="vi-VN" dirty="0" smtClean="0"/>
              <a:t>„</a:t>
            </a:r>
            <a:r>
              <a:rPr lang="vi-VN" i="1" dirty="0" smtClean="0"/>
              <a:t>Când îmi faci observație în fața copil / elevilor, mă scoți din sărite. Aș dori să discutăm separat problema”. </a:t>
            </a:r>
          </a:p>
          <a:p>
            <a:r>
              <a:rPr lang="vi-VN" i="1" dirty="0" smtClean="0"/>
              <a:t>„Când mă întrerupi, simt cum mă enervez și nu mai pot să-mi urmez firul ideilor. Aș vrea să mă lași odată să vorbesc până termin.” </a:t>
            </a:r>
          </a:p>
          <a:p>
            <a:r>
              <a:rPr lang="vi-VN" i="1" dirty="0" smtClean="0"/>
              <a:t>„Când sunt întrerupt, sunt derutat pentru că îmi pierd firul ideilor, și ceea ce aș vrea este să fiu lăsat să vorbesc până la capăt.” </a:t>
            </a:r>
          </a:p>
          <a:p>
            <a:r>
              <a:rPr lang="vi-VN" i="1" dirty="0" smtClean="0"/>
              <a:t>„Când trebuie să îmi replanific activitatea, mă simt perturbat și aș vrea să fiu informat cât mai din timp că ar surveni o întrerupere.” </a:t>
            </a:r>
          </a:p>
          <a:p>
            <a:r>
              <a:rPr lang="vi-VN" i="1" dirty="0" smtClean="0"/>
              <a:t>„Când ridici tonul la mine, mă simt umilită. Ceea ce aș vrea este să mă simt bine când vorbesc despre o problemă cu tine.” </a:t>
            </a:r>
            <a:endParaRPr lang="ro-RO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o-RO" dirty="0" smtClean="0"/>
              <a:t>Bibilografie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o-RO" dirty="0"/>
              <a:t>Botiș, </a:t>
            </a:r>
            <a:r>
              <a:rPr lang="ro-RO" dirty="0" smtClean="0"/>
              <a:t>A., Tarău, A.(2004).</a:t>
            </a:r>
            <a:r>
              <a:rPr lang="ro-RO" i="1" dirty="0" smtClean="0"/>
              <a:t>Disciplinarea pozitivă sau Cum să disciplinezi fără să rănești</a:t>
            </a:r>
            <a:r>
              <a:rPr lang="ro-RO" dirty="0" smtClean="0"/>
              <a:t>. Editura ASCR, Cluj-Napoca.</a:t>
            </a:r>
          </a:p>
          <a:p>
            <a:r>
              <a:rPr lang="ro-RO" dirty="0" smtClean="0"/>
              <a:t>Băban, Adriana (2001). </a:t>
            </a:r>
            <a:r>
              <a:rPr lang="ro-RO" i="1" dirty="0" smtClean="0"/>
              <a:t>Consiliere Educațională.Ghid metodologic pentru orele de dirigenție și consiliere</a:t>
            </a:r>
            <a:r>
              <a:rPr lang="ro-RO" dirty="0" smtClean="0"/>
              <a:t>. Psinet, Cluj-Napoca.</a:t>
            </a:r>
          </a:p>
          <a:p>
            <a:r>
              <a:rPr lang="ro-RO" dirty="0" smtClean="0"/>
              <a:t>Benga, O.,Băban, A.,Opre, A.(2015). </a:t>
            </a:r>
            <a:r>
              <a:rPr lang="ro-RO" i="1" dirty="0" smtClean="0"/>
              <a:t>Strategii de prevenție a problemelor de comportament. </a:t>
            </a:r>
            <a:r>
              <a:rPr lang="ro-RO" dirty="0" smtClean="0"/>
              <a:t>Editura ASCR, Cluj-Napoca.</a:t>
            </a:r>
          </a:p>
          <a:p>
            <a:r>
              <a:rPr lang="ro-RO" dirty="0" smtClean="0"/>
              <a:t>Pânișoară, I.,O. (2006). </a:t>
            </a:r>
            <a:r>
              <a:rPr lang="ro-RO" i="1" dirty="0" smtClean="0"/>
              <a:t>Comunicarea Eficientă</a:t>
            </a:r>
            <a:r>
              <a:rPr lang="ro-RO" dirty="0" smtClean="0"/>
              <a:t>. Polirom, Iași.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33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109</TotalTime>
  <Words>630</Words>
  <Application>Microsoft Office PowerPoint</Application>
  <PresentationFormat>On-screen Show (4:3)</PresentationFormat>
  <Paragraphs>89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 Black</vt:lpstr>
      <vt:lpstr>Arial Rounded MT Bold</vt:lpstr>
      <vt:lpstr>Calibri</vt:lpstr>
      <vt:lpstr>Constantia</vt:lpstr>
      <vt:lpstr>Tahoma</vt:lpstr>
      <vt:lpstr>Times New Roman</vt:lpstr>
      <vt:lpstr>Verdana</vt:lpstr>
      <vt:lpstr>Wingdings 2</vt:lpstr>
      <vt:lpstr>Flow</vt:lpstr>
      <vt:lpstr>MANAGEMENTUL CONFLICTULUI</vt:lpstr>
      <vt:lpstr>CE ESTE UN CONFLICT?</vt:lpstr>
      <vt:lpstr>Conflictele implică</vt:lpstr>
      <vt:lpstr>Efectele pozitive ale conflictelor</vt:lpstr>
      <vt:lpstr>Efectele negative ale conflictelor</vt:lpstr>
      <vt:lpstr>Mituri legate de conflicte</vt:lpstr>
      <vt:lpstr>Mituri legate de conflicte</vt:lpstr>
      <vt:lpstr>Modalități de soluționare</vt:lpstr>
      <vt:lpstr>Stiluri de abordare a conflictelor</vt:lpstr>
      <vt:lpstr>Principii de management al conflictelor</vt:lpstr>
      <vt:lpstr>Ce ne ajută în conflicte?</vt:lpstr>
      <vt:lpstr>Exemple de mesaje asertive</vt:lpstr>
      <vt:lpstr>Bibilografie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MANAGEMENTUL CONFLICTULUI</dc:title>
  <dc:creator>Gabi</dc:creator>
  <cp:lastModifiedBy>asus</cp:lastModifiedBy>
  <cp:revision>39</cp:revision>
  <dcterms:created xsi:type="dcterms:W3CDTF">2008-10-17T19:29:57Z</dcterms:created>
  <dcterms:modified xsi:type="dcterms:W3CDTF">2020-11-18T09:59:50Z</dcterms:modified>
</cp:coreProperties>
</file>