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58" r:id="rId9"/>
    <p:sldId id="265" r:id="rId10"/>
    <p:sldId id="267" r:id="rId11"/>
    <p:sldId id="266" r:id="rId12"/>
    <p:sldId id="268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41955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8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76365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5458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7186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00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11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4638754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80211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62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4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98042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pos="594">
          <p15:clr>
            <a:srgbClr val="F26B43"/>
          </p15:clr>
        </p15:guide>
        <p15:guide id="4294967295" pos="54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Dezvoltarea socio-emoțională la vârsta preșcolarității</a:t>
            </a:r>
            <a:endParaRPr lang="en-US" dirty="0"/>
          </a:p>
        </p:txBody>
      </p:sp>
      <p:pic>
        <p:nvPicPr>
          <p:cNvPr id="1026" name="Picture 2" descr="C:\Users\SONY\Desktop\descărcare prescolar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514600"/>
            <a:ext cx="4806616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Vi s-a </a:t>
            </a:r>
            <a:r>
              <a:rPr lang="ro-RO" dirty="0" smtClean="0"/>
              <a:t>întâmplat ca...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o-RO" sz="3600" dirty="0" smtClean="0"/>
              <a:t>...să se agațe copilul de d-voastră și să nu mai dorească să se dezlipească?</a:t>
            </a:r>
          </a:p>
          <a:p>
            <a:r>
              <a:rPr lang="ro-RO" sz="3600" dirty="0" smtClean="0"/>
              <a:t>..să plângă foarte tare, cu suspine...</a:t>
            </a:r>
          </a:p>
          <a:p>
            <a:r>
              <a:rPr lang="ro-RO" sz="3600" dirty="0" smtClean="0"/>
              <a:t>...să țipe, să urle, să se încerce să fugă?</a:t>
            </a:r>
          </a:p>
          <a:p>
            <a:r>
              <a:rPr lang="ro-RO" sz="3600" dirty="0" smtClean="0"/>
              <a:t>...să plângă până varsă?</a:t>
            </a:r>
          </a:p>
          <a:p>
            <a:r>
              <a:rPr lang="ro-RO" sz="3600" dirty="0" smtClean="0"/>
              <a:t>..să se „plângă” de diferite dureri?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În situațiile amintite, întrebările care pot apărea sunt: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286002"/>
            <a:ext cx="7633742" cy="4267198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o-RO" sz="3600" dirty="0" smtClean="0"/>
              <a:t>„Ce se întâmplă? Este firesc, este normal să se întâmple așa?”</a:t>
            </a:r>
          </a:p>
          <a:p>
            <a:pPr>
              <a:buFont typeface="Wingdings" pitchFamily="2" charset="2"/>
              <a:buChar char="§"/>
            </a:pPr>
            <a:r>
              <a:rPr lang="ro-RO" sz="3600" dirty="0" smtClean="0"/>
              <a:t>„Ce metodă să folosesc, astfel încât copilul să înceteze comportamentul nedorit și să devină</a:t>
            </a:r>
          </a:p>
          <a:p>
            <a:pPr>
              <a:buNone/>
            </a:pPr>
            <a:r>
              <a:rPr lang="ro-RO" sz="3600" dirty="0" smtClean="0"/>
              <a:t>     ascultător, înțelegător”?</a:t>
            </a:r>
          </a:p>
          <a:p>
            <a:pPr>
              <a:buFont typeface="Wingdings" pitchFamily="2" charset="2"/>
              <a:buChar char="§"/>
            </a:pPr>
            <a:r>
              <a:rPr lang="ro-RO" sz="3600" dirty="0" smtClean="0"/>
              <a:t>„Ce o să creadă ceilalți despre mine, ce fel de părinte sunt?”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/>
              <a:t>Care sunt nevoile care motivează comportamentul copilului?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362200"/>
            <a:ext cx="7842819" cy="4495800"/>
          </a:xfrm>
        </p:spPr>
        <p:txBody>
          <a:bodyPr>
            <a:noAutofit/>
          </a:bodyPr>
          <a:lstStyle/>
          <a:p>
            <a:r>
              <a:rPr lang="ro-RO" sz="2800" dirty="0" smtClean="0"/>
              <a:t>Dragostea</a:t>
            </a:r>
          </a:p>
          <a:p>
            <a:r>
              <a:rPr lang="ro-RO" sz="2800" dirty="0" smtClean="0"/>
              <a:t>Onestitatea</a:t>
            </a:r>
          </a:p>
          <a:p>
            <a:r>
              <a:rPr lang="ro-RO" sz="2800" dirty="0" smtClean="0"/>
              <a:t>Respect</a:t>
            </a:r>
          </a:p>
          <a:p>
            <a:r>
              <a:rPr lang="ro-RO" sz="2800" dirty="0" smtClean="0"/>
              <a:t>Înțelegere</a:t>
            </a:r>
          </a:p>
          <a:p>
            <a:r>
              <a:rPr lang="ro-RO" sz="2800" dirty="0" smtClean="0"/>
              <a:t>Acceptare</a:t>
            </a:r>
          </a:p>
          <a:p>
            <a:r>
              <a:rPr lang="ro-RO" sz="2800" dirty="0" smtClean="0"/>
              <a:t>Răbdare</a:t>
            </a:r>
          </a:p>
          <a:p>
            <a:r>
              <a:rPr lang="ro-RO" sz="2800" dirty="0" smtClean="0"/>
              <a:t>Constanță</a:t>
            </a:r>
          </a:p>
          <a:p>
            <a:r>
              <a:rPr lang="ro-RO" sz="2800" dirty="0" smtClean="0"/>
              <a:t>Timp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76400"/>
            <a:ext cx="7924800" cy="4221162"/>
          </a:xfrm>
        </p:spPr>
        <p:txBody>
          <a:bodyPr>
            <a:normAutofit/>
          </a:bodyPr>
          <a:lstStyle/>
          <a:p>
            <a:r>
              <a:rPr lang="ro-RO" dirty="0" smtClean="0"/>
              <a:t>Când ar trebui să mă îngrijireze comportamentul </a:t>
            </a:r>
            <a:r>
              <a:rPr lang="ro-RO" dirty="0" smtClean="0"/>
              <a:t>copilului meu?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/>
              <a:t>Caracteristici de vârstă ale copilului?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38758" y="2286002"/>
            <a:ext cx="7824242" cy="4419598"/>
          </a:xfrm>
        </p:spPr>
        <p:txBody>
          <a:bodyPr>
            <a:normAutofit/>
          </a:bodyPr>
          <a:lstStyle/>
          <a:p>
            <a:r>
              <a:rPr lang="ro-RO" dirty="0" smtClean="0"/>
              <a:t>Copilăria timpurie (1-3 ani)</a:t>
            </a:r>
          </a:p>
          <a:p>
            <a:pPr>
              <a:buFontTx/>
              <a:buChar char="-"/>
            </a:pPr>
            <a:r>
              <a:rPr lang="ro-RO" dirty="0" smtClean="0"/>
              <a:t>Explorează mediul</a:t>
            </a:r>
          </a:p>
          <a:p>
            <a:pPr>
              <a:buFontTx/>
              <a:buChar char="-"/>
            </a:pPr>
            <a:r>
              <a:rPr lang="ro-RO" dirty="0" smtClean="0"/>
              <a:t>Acționeazză spontan, necontrolat;</a:t>
            </a:r>
          </a:p>
          <a:p>
            <a:pPr>
              <a:buFontTx/>
              <a:buChar char="-"/>
            </a:pPr>
            <a:r>
              <a:rPr lang="ro-RO" dirty="0" smtClean="0"/>
              <a:t>Gândește într-o manieră concretă;</a:t>
            </a:r>
          </a:p>
          <a:p>
            <a:pPr>
              <a:buFontTx/>
              <a:buChar char="-"/>
            </a:pPr>
            <a:r>
              <a:rPr lang="ro-RO" dirty="0" smtClean="0"/>
              <a:t>Apar primele abilități de interacțiune cu copiii</a:t>
            </a:r>
          </a:p>
          <a:p>
            <a:pPr>
              <a:buFontTx/>
              <a:buChar char="-"/>
            </a:pPr>
            <a:r>
              <a:rPr lang="ro-RO" dirty="0" smtClean="0"/>
              <a:t>Se enervează foarte tare atunci când nu obține un lucru;</a:t>
            </a:r>
          </a:p>
          <a:p>
            <a:pPr>
              <a:buFontTx/>
              <a:buChar char="-"/>
            </a:pPr>
            <a:r>
              <a:rPr lang="ro-RO" dirty="0" smtClean="0"/>
              <a:t>Neliniște/teamă în absența unui părinților sau a unor persoane apropiate;</a:t>
            </a:r>
          </a:p>
          <a:p>
            <a:pPr>
              <a:buFontTx/>
              <a:buChar char="-"/>
            </a:pPr>
            <a:r>
              <a:rPr lang="ro-RO" dirty="0" smtClean="0"/>
              <a:t>Manifestă gelozie față de cei care sunt în centrul </a:t>
            </a:r>
            <a:r>
              <a:rPr lang="ro-RO" dirty="0" smtClean="0"/>
              <a:t>atenției </a:t>
            </a:r>
            <a:r>
              <a:rPr lang="ro-RO" dirty="0" smtClean="0"/>
              <a:t>părintelui</a:t>
            </a:r>
            <a:r>
              <a:rPr lang="ro-RO" dirty="0" smtClean="0"/>
              <a:t>;</a:t>
            </a:r>
          </a:p>
          <a:p>
            <a:pPr marL="137160" indent="0" algn="r">
              <a:buNone/>
            </a:pPr>
            <a:r>
              <a:rPr lang="ro-RO" sz="1500" dirty="0" smtClean="0"/>
              <a:t>(Botiș A., Tărău, A.,</a:t>
            </a:r>
            <a:r>
              <a:rPr lang="ro-RO" sz="1500" i="1" dirty="0" smtClean="0"/>
              <a:t>Disciplinarea pozitivă, 2004</a:t>
            </a:r>
            <a:r>
              <a:rPr lang="ro-RO" i="1" dirty="0" smtClean="0"/>
              <a:t>) </a:t>
            </a:r>
            <a:endParaRPr lang="ro-RO" dirty="0" smtClean="0"/>
          </a:p>
          <a:p>
            <a:pPr>
              <a:buNone/>
            </a:pPr>
            <a:endParaRPr lang="ro-RO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 smtClean="0"/>
              <a:t>Caracteristici de vârstă ale copilului?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810500" cy="4876800"/>
          </a:xfrm>
        </p:spPr>
        <p:txBody>
          <a:bodyPr>
            <a:normAutofit fontScale="40000" lnSpcReduction="20000"/>
          </a:bodyPr>
          <a:lstStyle/>
          <a:p>
            <a:r>
              <a:rPr lang="ro-RO" sz="5100" dirty="0" smtClean="0"/>
              <a:t>Vârsta preșcolară (3-6 ani)</a:t>
            </a:r>
          </a:p>
          <a:p>
            <a:pPr>
              <a:buFontTx/>
              <a:buChar char="-"/>
            </a:pPr>
            <a:r>
              <a:rPr lang="ro-RO" sz="5100" dirty="0" smtClean="0"/>
              <a:t>Convingerea că ceilalți percep lumea ca și el și că nu există un alt punct de vedere</a:t>
            </a:r>
          </a:p>
          <a:p>
            <a:pPr>
              <a:buFontTx/>
              <a:buChar char="-"/>
            </a:pPr>
            <a:r>
              <a:rPr lang="ro-RO" sz="5100" dirty="0" smtClean="0"/>
              <a:t>Este important pentru el să spună „NU” , îi dă un sentiment al controlului;</a:t>
            </a:r>
          </a:p>
          <a:p>
            <a:pPr>
              <a:buFontTx/>
              <a:buChar char="-"/>
            </a:pPr>
            <a:r>
              <a:rPr lang="ro-RO" sz="5100" dirty="0" smtClean="0"/>
              <a:t>Are nevoie de ajutor pentru a-și putea controla reacțiile emoționale;</a:t>
            </a:r>
          </a:p>
          <a:p>
            <a:pPr>
              <a:buFontTx/>
              <a:buChar char="-"/>
            </a:pPr>
            <a:r>
              <a:rPr lang="ro-RO" sz="5100" dirty="0" smtClean="0"/>
              <a:t>Începe să învețe ce este potrivit pentru anumite situații sociale </a:t>
            </a:r>
          </a:p>
          <a:p>
            <a:pPr>
              <a:buFontTx/>
              <a:buChar char="-"/>
            </a:pPr>
            <a:r>
              <a:rPr lang="ro-RO" sz="5100" dirty="0" smtClean="0"/>
              <a:t>Are crize de furie dacă lucrurile nu se întâmplă după placul lui;</a:t>
            </a:r>
          </a:p>
          <a:p>
            <a:pPr>
              <a:buFontTx/>
              <a:buChar char="-"/>
            </a:pPr>
            <a:r>
              <a:rPr lang="ro-RO" sz="5100" b="1" dirty="0" smtClean="0"/>
              <a:t>Neliniște și teamă când trebuie să se despartă o perioadă mai îndelungată de părinți, în special când trebuie să meargă la </a:t>
            </a:r>
            <a:r>
              <a:rPr lang="ro-RO" sz="5100" b="1" dirty="0" smtClean="0"/>
              <a:t>grădință</a:t>
            </a:r>
          </a:p>
          <a:p>
            <a:pPr marL="137160" indent="0" algn="r">
              <a:buNone/>
            </a:pPr>
            <a:r>
              <a:rPr lang="ro-RO" dirty="0" smtClean="0"/>
              <a:t/>
            </a:r>
            <a:br>
              <a:rPr lang="ro-RO" dirty="0" smtClean="0"/>
            </a:br>
            <a:endParaRPr lang="ro-RO" dirty="0" smtClean="0"/>
          </a:p>
          <a:p>
            <a:pPr marL="137160" indent="0" algn="r">
              <a:buNone/>
            </a:pPr>
            <a:endParaRPr lang="ro-RO" dirty="0"/>
          </a:p>
          <a:p>
            <a:pPr marL="137160" indent="0" algn="r">
              <a:buNone/>
            </a:pPr>
            <a:r>
              <a:rPr lang="ro-RO" sz="3500" dirty="0"/>
              <a:t>(Botiș A., Tărău, A.,</a:t>
            </a:r>
            <a:r>
              <a:rPr lang="ro-RO" sz="3500" i="1" dirty="0"/>
              <a:t>Disciplinarea pozitivă, </a:t>
            </a:r>
            <a:r>
              <a:rPr lang="ro-RO" sz="3500" i="1" dirty="0" smtClean="0"/>
              <a:t>2004) </a:t>
            </a:r>
            <a:endParaRPr lang="ro-RO" sz="3500" dirty="0"/>
          </a:p>
          <a:p>
            <a:pPr>
              <a:buNone/>
            </a:pPr>
            <a:endParaRPr lang="ro-RO" dirty="0"/>
          </a:p>
          <a:p>
            <a:pPr marL="13716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782762"/>
          </a:xfrm>
        </p:spPr>
        <p:txBody>
          <a:bodyPr>
            <a:normAutofit fontScale="90000"/>
          </a:bodyPr>
          <a:lstStyle/>
          <a:p>
            <a:pPr algn="l"/>
            <a:r>
              <a:rPr lang="ro-RO" dirty="0" smtClean="0"/>
              <a:t>Factorii care influențează dezvoltarea competențelor emoționale și sociale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077200" cy="4343400"/>
          </a:xfrm>
        </p:spPr>
        <p:txBody>
          <a:bodyPr/>
          <a:lstStyle/>
          <a:p>
            <a:r>
              <a:rPr lang="ro-RO" sz="3200" dirty="0" smtClean="0"/>
              <a:t>Factori intrapersonali</a:t>
            </a:r>
            <a:endParaRPr lang="en-US" sz="3200" dirty="0" smtClean="0"/>
          </a:p>
          <a:p>
            <a:pPr>
              <a:buFontTx/>
              <a:buChar char="-"/>
            </a:pPr>
            <a:r>
              <a:rPr lang="en-US" sz="3200" dirty="0" err="1" smtClean="0"/>
              <a:t>Factori</a:t>
            </a:r>
            <a:r>
              <a:rPr lang="en-US" sz="3200" dirty="0" smtClean="0"/>
              <a:t> </a:t>
            </a:r>
            <a:r>
              <a:rPr lang="en-US" sz="3200" dirty="0" err="1" smtClean="0"/>
              <a:t>biologici</a:t>
            </a:r>
            <a:r>
              <a:rPr lang="en-US" sz="3200" dirty="0" smtClean="0"/>
              <a:t> (</a:t>
            </a:r>
            <a:r>
              <a:rPr lang="en-US" sz="3200" dirty="0" err="1" smtClean="0"/>
              <a:t>temperamentul</a:t>
            </a:r>
            <a:r>
              <a:rPr lang="en-US" sz="3200" dirty="0" smtClean="0"/>
              <a:t>- </a:t>
            </a:r>
            <a:r>
              <a:rPr lang="en-US" sz="3200" dirty="0" err="1" smtClean="0"/>
              <a:t>predispozi</a:t>
            </a:r>
            <a:r>
              <a:rPr lang="ro-RO" sz="3200" dirty="0" smtClean="0"/>
              <a:t>ț</a:t>
            </a:r>
            <a:r>
              <a:rPr lang="en-US" sz="3200" dirty="0" err="1" smtClean="0"/>
              <a:t>ia</a:t>
            </a:r>
            <a:r>
              <a:rPr lang="en-US" sz="3200" dirty="0" smtClean="0"/>
              <a:t> de a </a:t>
            </a:r>
            <a:r>
              <a:rPr lang="en-US" sz="3200" dirty="0" err="1" smtClean="0"/>
              <a:t>reac</a:t>
            </a:r>
            <a:r>
              <a:rPr lang="ro-RO" sz="3200" dirty="0" smtClean="0"/>
              <a:t>ț</a:t>
            </a:r>
            <a:r>
              <a:rPr lang="en-US" sz="3200" dirty="0" smtClean="0"/>
              <a:t>ion</a:t>
            </a:r>
            <a:r>
              <a:rPr lang="ro-RO" sz="3200" dirty="0" smtClean="0"/>
              <a:t>a emoțional și comportamental într-un anume fel)</a:t>
            </a:r>
            <a:endParaRPr lang="en-US" sz="3200" dirty="0" smtClean="0"/>
          </a:p>
          <a:p>
            <a:pPr>
              <a:buFontTx/>
              <a:buChar char="-"/>
            </a:pPr>
            <a:r>
              <a:rPr lang="en-US" sz="3200" dirty="0" err="1" smtClean="0"/>
              <a:t>Factori</a:t>
            </a:r>
            <a:r>
              <a:rPr lang="en-US" sz="3200" dirty="0" smtClean="0"/>
              <a:t> </a:t>
            </a:r>
            <a:r>
              <a:rPr lang="en-US" sz="3200" dirty="0" err="1" smtClean="0"/>
              <a:t>cognitivi</a:t>
            </a:r>
            <a:r>
              <a:rPr lang="ro-RO" sz="3200" dirty="0" smtClean="0"/>
              <a:t> (teoria minții- abilitatea de a „citi mintea” celorlalți; dezvoltarea </a:t>
            </a:r>
            <a:r>
              <a:rPr lang="ro-RO" sz="3200" dirty="0" smtClean="0"/>
              <a:t>limbajului)</a:t>
            </a:r>
            <a:endParaRPr lang="ro-RO" sz="3200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Factori interpersonali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Familia </a:t>
            </a:r>
          </a:p>
          <a:p>
            <a:pPr>
              <a:buFontTx/>
              <a:buChar char="-"/>
            </a:pPr>
            <a:r>
              <a:rPr lang="ro-RO" dirty="0" smtClean="0"/>
              <a:t>Cunoștințe depre reperele dezvoltării copiilor </a:t>
            </a:r>
          </a:p>
          <a:p>
            <a:pPr>
              <a:buFontTx/>
              <a:buChar char="-"/>
            </a:pPr>
            <a:r>
              <a:rPr lang="ro-RO" dirty="0" smtClean="0"/>
              <a:t>Reacții parentale în situații conflictuale</a:t>
            </a:r>
          </a:p>
          <a:p>
            <a:pPr>
              <a:buFontTx/>
              <a:buChar char="-"/>
            </a:pPr>
            <a:r>
              <a:rPr lang="ro-RO" dirty="0" smtClean="0"/>
              <a:t>Relația de atașament părinte copil (relația emoțională dintre copil și părinți)</a:t>
            </a:r>
          </a:p>
          <a:p>
            <a:pPr>
              <a:buNone/>
            </a:pPr>
            <a:endParaRPr lang="ro-RO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Familia (continuare)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8758" y="2057400"/>
            <a:ext cx="7633742" cy="426720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o-RO" sz="3600" dirty="0" smtClean="0"/>
              <a:t>Atitudini familiale vizavi de emoții („dacă plângi, te las aici”; „dacă plângi, te pedepsesc”; „nu plânge, fiindcă nu ai de ce”);</a:t>
            </a:r>
          </a:p>
          <a:p>
            <a:pPr>
              <a:buFontTx/>
              <a:buChar char="-"/>
            </a:pPr>
            <a:r>
              <a:rPr lang="ro-RO" sz="3600" dirty="0" smtClean="0"/>
              <a:t>Stilul părinților de a-și exprima emoțiile (modele de comportament);</a:t>
            </a:r>
          </a:p>
          <a:p>
            <a:pPr>
              <a:buNone/>
            </a:pPr>
            <a:endParaRPr lang="ro-RO" sz="3200" dirty="0" smtClean="0"/>
          </a:p>
          <a:p>
            <a:pPr>
              <a:buFontTx/>
              <a:buChar char="-"/>
            </a:pPr>
            <a:endParaRPr lang="ro-RO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228600"/>
            <a:ext cx="7633742" cy="1492132"/>
          </a:xfrm>
        </p:spPr>
        <p:txBody>
          <a:bodyPr>
            <a:normAutofit/>
          </a:bodyPr>
          <a:lstStyle/>
          <a:p>
            <a:r>
              <a:rPr lang="ro-RO" dirty="0" smtClean="0"/>
              <a:t>Caracteristicile tipului de atașament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/>
            <a:endParaRPr lang="en-US" b="1" dirty="0" smtClean="0"/>
          </a:p>
          <a:p>
            <a:pPr fontAlgn="t"/>
            <a:endParaRPr lang="en-US" b="1" dirty="0" smtClean="0"/>
          </a:p>
          <a:p>
            <a:pPr fontAlgn="t"/>
            <a:endParaRPr lang="en-US" b="1" dirty="0" smtClean="0"/>
          </a:p>
          <a:p>
            <a:pPr fontAlgn="t"/>
            <a:endParaRPr lang="en-US" dirty="0" smtClean="0"/>
          </a:p>
          <a:p>
            <a:pPr fontAlgn="t"/>
            <a:endParaRPr lang="en-US" dirty="0" smtClean="0"/>
          </a:p>
          <a:p>
            <a:pPr fontAlgn="t"/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874795"/>
              </p:ext>
            </p:extLst>
          </p:nvPr>
        </p:nvGraphicFramePr>
        <p:xfrm>
          <a:off x="609600" y="1691640"/>
          <a:ext cx="8077200" cy="455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/>
                <a:gridCol w="2692400"/>
                <a:gridCol w="2692400"/>
              </a:tblGrid>
              <a:tr h="1394927">
                <a:tc>
                  <a:txBody>
                    <a:bodyPr/>
                    <a:lstStyle/>
                    <a:p>
                      <a:r>
                        <a:rPr lang="ro-RO" sz="1800" dirty="0" smtClean="0"/>
                        <a:t>Securizant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dirty="0" smtClean="0"/>
                        <a:t>(Insecurizant) Evitativ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dirty="0" smtClean="0"/>
                        <a:t>(Insecurizant) Rezistent</a:t>
                      </a:r>
                      <a:endParaRPr lang="en-US" sz="1800" dirty="0"/>
                    </a:p>
                  </a:txBody>
                  <a:tcPr/>
                </a:tc>
              </a:tr>
              <a:tr h="3161833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ro-RO" sz="1800" dirty="0" smtClean="0"/>
                        <a:t>Copiii își exprimă adecvat emoțiile chiar dacă sunt pozitive sau negative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o-RO" sz="1800" dirty="0" smtClean="0"/>
                        <a:t> copiii au încredere  că la manifestarea emoțiilor, părinții vor răspunde consecvent;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dirty="0" smtClean="0"/>
                        <a:t>- Copiii învață să folosească strategii prin care își</a:t>
                      </a:r>
                      <a:r>
                        <a:rPr lang="ro-RO" sz="1800" baseline="0" dirty="0" smtClean="0"/>
                        <a:t> pot masca emoțiile, chiar dacă acestea sunt trăite la fel de intens ca și în cazul celorlalți copii, mai ales datorită faptului că părinții descurajează sau pedepsesc exprimarea emoțională;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dirty="0" smtClean="0"/>
                        <a:t>-Copiii</a:t>
                      </a:r>
                      <a:r>
                        <a:rPr lang="ro-RO" sz="1800" baseline="0" dirty="0" smtClean="0"/>
                        <a:t> exprimă cu precădere emoții negatove pentru a atrage atenția părinților, deoarece aceștia nu reacționează consecvent față de manifestările lor emoționale;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dirty="0" smtClean="0"/>
              <a:t>Grădinița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3600" dirty="0" smtClean="0"/>
              <a:t>Reacțiile educatorilor față de manifestările emoționale și comportamentale ale copiilor reprezintă o sursă importantă de învățare despre emoții;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o-RO" dirty="0" smtClean="0"/>
              <a:t>Bibilografie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o-RO" dirty="0"/>
              <a:t>Botiș, </a:t>
            </a:r>
            <a:r>
              <a:rPr lang="ro-RO" dirty="0" smtClean="0"/>
              <a:t>A., Tarău, A.(2004).</a:t>
            </a:r>
            <a:r>
              <a:rPr lang="ro-RO" i="1" dirty="0" smtClean="0"/>
              <a:t>Disciplinarea pozitivă sau Cum să disciplinezi fără să rănești</a:t>
            </a:r>
            <a:r>
              <a:rPr lang="ro-RO" dirty="0" smtClean="0"/>
              <a:t>. Editura ASCR, Cluj-Napoca.</a:t>
            </a:r>
          </a:p>
          <a:p>
            <a:r>
              <a:rPr lang="ro-RO" dirty="0" smtClean="0"/>
              <a:t>Băban, Adriana (2001). </a:t>
            </a:r>
            <a:r>
              <a:rPr lang="ro-RO" i="1" dirty="0" smtClean="0"/>
              <a:t>Consiliere Educațională.Ghid metodologic pentru orele de dirigenție și consiliere</a:t>
            </a:r>
            <a:r>
              <a:rPr lang="ro-RO" dirty="0" smtClean="0"/>
              <a:t>. Psinet, Cluj-Napoca.</a:t>
            </a:r>
          </a:p>
          <a:p>
            <a:r>
              <a:rPr lang="ro-RO" dirty="0" smtClean="0"/>
              <a:t>Levine, Amir.Heller, Rachel S.F. (2018).</a:t>
            </a:r>
            <a:r>
              <a:rPr lang="ro-RO" i="1" dirty="0" smtClean="0"/>
              <a:t>Stilurile de atașament. O nouă teorie a atașaentului.Cum să găsești și să păstrezi o relație de cuplu fericită</a:t>
            </a:r>
            <a:r>
              <a:rPr lang="ro-RO" dirty="0" smtClean="0"/>
              <a:t>. Editura ASCR, Cluj-Napoca.</a:t>
            </a:r>
          </a:p>
          <a:p>
            <a:r>
              <a:rPr lang="ro-RO" dirty="0" smtClean="0"/>
              <a:t>Ștefan, C., K</a:t>
            </a:r>
            <a:r>
              <a:rPr lang="hu-HU" dirty="0" smtClean="0"/>
              <a:t>állay, Éva (2</a:t>
            </a:r>
            <a:r>
              <a:rPr lang="ro-RO" dirty="0" smtClean="0"/>
              <a:t>007). </a:t>
            </a:r>
            <a:r>
              <a:rPr lang="ro-RO" i="1" dirty="0" smtClean="0"/>
              <a:t>Dezvoltarea competențelor emoționale și sociale la preșcolari. Ghid practic pentru educatori. </a:t>
            </a:r>
            <a:r>
              <a:rPr lang="ro-RO" dirty="0"/>
              <a:t>Editura ASCR, Cluj-Napoca</a:t>
            </a:r>
            <a:r>
              <a:rPr lang="ro-RO" dirty="0" smtClean="0"/>
              <a:t>.</a:t>
            </a:r>
          </a:p>
          <a:p>
            <a:r>
              <a:rPr lang="ro-RO" dirty="0"/>
              <a:t>Ștefan, C., K</a:t>
            </a:r>
            <a:r>
              <a:rPr lang="hu-HU" dirty="0"/>
              <a:t>állay, Éva (2</a:t>
            </a:r>
            <a:r>
              <a:rPr lang="ro-RO" dirty="0"/>
              <a:t>007). </a:t>
            </a:r>
            <a:r>
              <a:rPr lang="ro-RO" i="1" dirty="0"/>
              <a:t>Dezvoltarea competențelor emoționale și sociale la preșcolari. Ghid practic pentru </a:t>
            </a:r>
            <a:r>
              <a:rPr lang="ro-RO" i="1" dirty="0" smtClean="0"/>
              <a:t>părinți. </a:t>
            </a:r>
            <a:r>
              <a:rPr lang="ro-RO" dirty="0"/>
              <a:t>Editura ASCR, Cluj-Napoca.</a:t>
            </a:r>
            <a:endParaRPr lang="en-U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591980821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1545</TotalTime>
  <Words>714</Words>
  <Application>Microsoft Office PowerPoint</Application>
  <PresentationFormat>On-screen Show (4:3)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Gill Sans MT</vt:lpstr>
      <vt:lpstr>Impact</vt:lpstr>
      <vt:lpstr>Wingdings</vt:lpstr>
      <vt:lpstr>Badge</vt:lpstr>
      <vt:lpstr>Dezvoltarea socio-emoțională la vârsta preșcolarității</vt:lpstr>
      <vt:lpstr>Vi s-a întâmplat ca...</vt:lpstr>
      <vt:lpstr>În situațiile amintite, întrebările care pot apărea sunt:</vt:lpstr>
      <vt:lpstr>Care sunt nevoile care motivează comportamentul copilului?</vt:lpstr>
      <vt:lpstr>Când ar trebui să mă îngrijireze comportamentul copilului meu?</vt:lpstr>
      <vt:lpstr>Caracteristici de vârstă ale copilului?</vt:lpstr>
      <vt:lpstr>Caracteristici de vârstă ale copilului?</vt:lpstr>
      <vt:lpstr>Factorii care influențează dezvoltarea competențelor emoționale și sociale</vt:lpstr>
      <vt:lpstr>Factori interpersonali</vt:lpstr>
      <vt:lpstr>Familia (continuare)</vt:lpstr>
      <vt:lpstr>Caracteristicile tipului de atașament</vt:lpstr>
      <vt:lpstr>Grădinița</vt:lpstr>
      <vt:lpstr>Bibilografie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Prima zi de grădiniță</dc:title>
  <dc:creator>SONY</dc:creator>
  <cp:lastModifiedBy>asus</cp:lastModifiedBy>
  <cp:revision>44</cp:revision>
  <dcterms:created xsi:type="dcterms:W3CDTF">2006-08-16T00:00:00Z</dcterms:created>
  <dcterms:modified xsi:type="dcterms:W3CDTF">2020-11-18T09:20:57Z</dcterms:modified>
</cp:coreProperties>
</file>